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Old Standard TT"/>
      <p:regular r:id="rId52"/>
      <p:bold r:id="rId53"/>
      <p: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D77B5BF-B392-4FF3-B94A-C7B615301A5D}">
  <a:tblStyle styleId="{2D77B5BF-B392-4FF3-B94A-C7B615301A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1A57294-7261-4F0A-A3DE-83762274FF6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OldStandardTT-bold.fntdata"/><Relationship Id="rId52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a591f12dc_0_6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a591f12d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5cfc5de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5cfc5de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a5cfc5de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a5cfc5de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a591f12d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a591f12d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As omega=1, no box.cox transformation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ARMA(3,2) is used to capture errors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Identifies weekly and yearly seasonality.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a5cfc5de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a5cfc5de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a5cfc5de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a5cfc5d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591f12dc_0_5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591f12d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a591f12dc_0_5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a591f12dc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a591f12d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a591f12d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a591f12dc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a591f12d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a591f12dc_0_5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a591f12dc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a591f12dc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a591f12dc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a591f12dc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a591f12dc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591f12dc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a591f12dc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a591f12dc_0_6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a591f12dc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a591f12dc_0_6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a591f12dc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a591f12dc_0_5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a591f12dc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a591f12dc_0_4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a591f12dc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a5cfc5de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a5cfc5de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a5cfc5d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a5cfc5d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a5cfc5de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a5cfc5de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a591f12d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a591f12d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a591f12d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a591f12d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a591f12dc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a591f12d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a591f12dc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a591f12dc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a591f12dc_0_49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a591f12dc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a591f12dc_0_5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4a591f12d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a591f12dc_0_5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a591f12d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a591f12dc_0_6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a591f12d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4a591f12dc_0_5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4a591f12d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a5cfc5de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a5cfc5de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a591f12dc_0_5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a591f12dc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4a591f12dc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4a591f12dc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a5cfc5d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a5cfc5d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a591f12dc_0_5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a591f12dc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4a591f12dc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4a591f12dc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a5cfc5de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a5cfc5de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a5cfc5de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a5cfc5de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4a5cfc5de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4a5cfc5d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a591f12dc_0_4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a591f12dc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a5cfc5d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a5cfc5d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a5cfc5de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a5cfc5de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kaggle.com/robikscube/hourly-energy-consumption" TargetMode="External"/><Relationship Id="rId4" Type="http://schemas.openxmlformats.org/officeDocument/2006/relationships/hyperlink" Target="https://www.kaggle.com/robikscube/hourly-energy-consumption" TargetMode="External"/><Relationship Id="rId5" Type="http://schemas.openxmlformats.org/officeDocument/2006/relationships/hyperlink" Target="https://www.divvybikes.com/system-data" TargetMode="External"/><Relationship Id="rId6" Type="http://schemas.openxmlformats.org/officeDocument/2006/relationships/hyperlink" Target="https://www.kaggle.com/selfishgene/historical-hourly-weather-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2265625"/>
            <a:ext cx="81186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Forecasting Energy Consumption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78125" y="4031150"/>
            <a:ext cx="37563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Neeraj Tadur &amp; Natasha Nath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Modelling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Training Period</a:t>
            </a:r>
            <a:r>
              <a:rPr lang="en" sz="1600"/>
              <a:t> - January 1, 2013 - August 31, 2016 (1,338 observations)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Test Period</a:t>
            </a:r>
            <a:r>
              <a:rPr lang="en" sz="1600"/>
              <a:t> - September  1, 2016 - December 31, 2016 (122 observations)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Models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sNaive(Base Model)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TBATS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MSTL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Prophet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LSTM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77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SNaive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53650" y="6108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Obtain a simple baseline to compare with more advanced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25" y="1125475"/>
            <a:ext cx="4194200" cy="2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350" y="1125475"/>
            <a:ext cx="4449769" cy="274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259775" y="167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5" y="1541513"/>
            <a:ext cx="4102676" cy="253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526" y="1228075"/>
            <a:ext cx="4601450" cy="2839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425" y="4067825"/>
            <a:ext cx="3494801" cy="83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723550"/>
            <a:ext cx="85206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: Use external regressors in the form of fourier terms to account for the seasonal behaviour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306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MSTL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955125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Forecast using trend and seasonality components of a decomposed series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350" y="1579300"/>
            <a:ext cx="8250328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268550" y="1688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MSTL - </a:t>
            </a:r>
            <a:r>
              <a:rPr lang="en"/>
              <a:t>Forecasting 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838625"/>
            <a:ext cx="8520600" cy="5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Forecast using trend and seasonality components of a decomposed series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00" y="1584350"/>
            <a:ext cx="4003325" cy="27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4475" y="1518900"/>
            <a:ext cx="3624600" cy="2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 b="2009" l="0" r="0" t="-2010"/>
          <a:stretch/>
        </p:blipFill>
        <p:spPr>
          <a:xfrm>
            <a:off x="207800" y="1234575"/>
            <a:ext cx="4208325" cy="340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669375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Forecast using trend and seasonality components of a decomposed series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225" y="1549025"/>
            <a:ext cx="4546274" cy="280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5411925" y="1271925"/>
            <a:ext cx="2970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Forecasting daily consumption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- Fit and residuals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800" y="1388375"/>
            <a:ext cx="4310850" cy="26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450" y="1325100"/>
            <a:ext cx="4515999" cy="27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961175" y="986100"/>
            <a:ext cx="25890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Comparing actual vs predicted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5919375" y="1049375"/>
            <a:ext cx="209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Residual scatter plot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64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25" y="1519725"/>
            <a:ext cx="3338351" cy="247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3275" y="1139325"/>
            <a:ext cx="5153024" cy="357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251075" y="574125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Ability to capture the trend and seasonality components robustly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64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- Checking residuals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349" y="945350"/>
            <a:ext cx="4673313" cy="3095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84875" y="4363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32075" y="1093675"/>
            <a:ext cx="6546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Forecasting models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comparison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Conclusion &amp; Future Work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1765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error metrics</a:t>
            </a:r>
            <a:endParaRPr/>
          </a:p>
        </p:txBody>
      </p:sp>
      <p:graphicFrame>
        <p:nvGraphicFramePr>
          <p:cNvPr id="190" name="Google Shape;190;p32"/>
          <p:cNvGraphicFramePr/>
          <p:nvPr/>
        </p:nvGraphicFramePr>
        <p:xfrm>
          <a:off x="2066050" y="159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{81A57294-7261-4F0A-A3DE-83762274FF62}</a:tableStyleId>
              </a:tblPr>
              <a:tblGrid>
                <a:gridCol w="1030525"/>
                <a:gridCol w="1409400"/>
                <a:gridCol w="1409400"/>
                <a:gridCol w="1045675"/>
              </a:tblGrid>
              <a:tr h="3611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RMSE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MAE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sMAPE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39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sNaive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37742.82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27652.02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0.104547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TBATS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31364.05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26352.72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0.098317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MSTL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28869.62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21889.76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0.083967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Prophet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34854.51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30707.38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0.11368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LSTM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22178.91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16780.54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0.063549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72325" y="833900"/>
            <a:ext cx="85206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the accuracy of the forecast of the various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" type="body"/>
          </p:nvPr>
        </p:nvSpPr>
        <p:spPr>
          <a:xfrm>
            <a:off x="372325" y="1062500"/>
            <a:ext cx="85206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is the best performing model to forecast power consumption at a daily level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error metrics RMSE, MAE and sMAPE are the least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better forecasting power ComEd will now be able to plan better and buy electricity effectively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3584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72325" y="1062500"/>
            <a:ext cx="8520600" cy="35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we expect power consumption to be affected as holidays, including holiday information when building the forecasting model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 model can be used to leverage inter dependencies between the variables to provide more robust forecasts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wider timeframe and windowing to train neural networks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hierarchical models to provide from a granular to a global insight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3584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2310300" y="448400"/>
            <a:ext cx="452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Thank You!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794950" y="569625"/>
            <a:ext cx="452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Appendix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95225" y="-109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00" y="504000"/>
            <a:ext cx="5655205" cy="4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Set TS Plot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50" y="1306275"/>
            <a:ext cx="8426303" cy="326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Stationarity Test-Annual and daily</a:t>
            </a:r>
            <a:endParaRPr/>
          </a:p>
        </p:txBody>
      </p:sp>
      <p:sp>
        <p:nvSpPr>
          <p:cNvPr id="232" name="Google Shape;232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KPSS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425" y="1248025"/>
            <a:ext cx="5728102" cy="35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seasonality plot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38" y="1216825"/>
            <a:ext cx="8257924" cy="36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MSTL Model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100" y="1358500"/>
            <a:ext cx="6439876" cy="268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4919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Commonwealth Edison (ComEd) is the largest electric utility in Illinois and holds monopoly in Chicago and Northern Illinois area.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Provides electric service to more than 3.8M consumers.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buy electricity in the competitive wholesale market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00" y="1465725"/>
            <a:ext cx="4153874" cy="28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 - Hourly data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7475" y="1583675"/>
            <a:ext cx="4660201" cy="26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4407475" y="44100"/>
            <a:ext cx="39999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omega=1, no box.cox transformation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Identifies daily, weekly and yearly seasonality.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The residuals still have autocorrelation</a:t>
            </a:r>
            <a:endParaRPr sz="1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306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 - Hourly data</a:t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700" y="833913"/>
            <a:ext cx="6125770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425" y="4601600"/>
            <a:ext cx="6362701" cy="3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 - Weekly data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4424775" y="-111750"/>
            <a:ext cx="4286400" cy="20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omega=1, no box.cox transformation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ARMA(3,2) is used to capture errors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Identifies weekly and yearly seasonality.</a:t>
            </a:r>
            <a:endParaRPr sz="1600"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4050725" cy="249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775" y="1839875"/>
            <a:ext cx="4636076" cy="2861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375" y="3862900"/>
            <a:ext cx="3581401" cy="10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3064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 - Weekly data</a:t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00" y="1028800"/>
            <a:ext cx="5472194" cy="33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03" y="4270575"/>
            <a:ext cx="5259945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decomposed by Prophet - Hourly data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538" y="1092875"/>
            <a:ext cx="5598933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Hourly data</a:t>
            </a:r>
            <a:endParaRPr/>
          </a:p>
        </p:txBody>
      </p:sp>
      <p:pic>
        <p:nvPicPr>
          <p:cNvPr id="289" name="Google Shape;2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38" y="777625"/>
            <a:ext cx="7645323" cy="417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Daily data</a:t>
            </a:r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50" y="787025"/>
            <a:ext cx="7555901" cy="38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Weekly data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300" y="929600"/>
            <a:ext cx="6009400" cy="37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Weekly data</a:t>
            </a:r>
            <a:endParaRPr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275" y="832738"/>
            <a:ext cx="5635688" cy="347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34" y="4363850"/>
            <a:ext cx="4153932" cy="6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Weekly data</a:t>
            </a:r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8550" y="1448438"/>
            <a:ext cx="4050550" cy="24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18425"/>
            <a:ext cx="4147875" cy="255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3707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Preempt the electricity demand in the region to make vital business decisions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key drivers of power usage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 the role that seasonality plays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Weekly data</a:t>
            </a:r>
            <a:endParaRPr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75" y="793300"/>
            <a:ext cx="6355750" cy="39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00" y="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r>
              <a:rPr lang="en"/>
              <a:t> - Hourly Data</a:t>
            </a:r>
            <a:endParaRPr/>
          </a:p>
        </p:txBody>
      </p:sp>
      <p:sp>
        <p:nvSpPr>
          <p:cNvPr id="327" name="Google Shape;327;p5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325" y="593600"/>
            <a:ext cx="5108850" cy="39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00" y="1375825"/>
            <a:ext cx="3017700" cy="21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780375"/>
            <a:ext cx="3408201" cy="5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MSTL Model - Weekly Data</a:t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950" y="1058226"/>
            <a:ext cx="5516100" cy="364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251100" y="115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 Predictions - Daily data</a:t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75" y="884125"/>
            <a:ext cx="5957450" cy="36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50" y="4511974"/>
            <a:ext cx="3548475" cy="5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46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</a:t>
            </a:r>
            <a:endParaRPr/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50" y="1289300"/>
            <a:ext cx="5472194" cy="33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940" y="4368475"/>
            <a:ext cx="5453269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6"/>
          <p:cNvSpPr txBox="1"/>
          <p:nvPr>
            <p:ph idx="1" type="body"/>
          </p:nvPr>
        </p:nvSpPr>
        <p:spPr>
          <a:xfrm>
            <a:off x="311700" y="524400"/>
            <a:ext cx="85206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: Use external regressors in the form of fourier terms to account for the seasonal behaviour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156375" y="779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</a:t>
            </a:r>
            <a:endParaRPr/>
          </a:p>
        </p:txBody>
      </p:sp>
      <p:sp>
        <p:nvSpPr>
          <p:cNvPr id="357" name="Google Shape;357;p57"/>
          <p:cNvSpPr txBox="1"/>
          <p:nvPr>
            <p:ph idx="1" type="body"/>
          </p:nvPr>
        </p:nvSpPr>
        <p:spPr>
          <a:xfrm>
            <a:off x="311700" y="5244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: Use external regressors in the form of fourier terms to account for the seasonal behaviour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75" y="1361475"/>
            <a:ext cx="4020575" cy="22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975" y="1361475"/>
            <a:ext cx="4211450" cy="22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ARIMA</a:t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50" y="1729925"/>
            <a:ext cx="4305575" cy="24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750" y="1762875"/>
            <a:ext cx="3805849" cy="24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/>
              <a:t>Data Overview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394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Specifications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652600"/>
            <a:ext cx="8520600" cy="43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Source &amp; Description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Energy consumption </a:t>
            </a:r>
            <a:endParaRPr b="1"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u="sng">
                <a:solidFill>
                  <a:srgbClr val="1155CC"/>
                </a:solidFill>
                <a:hlinkClick r:id="rId3"/>
              </a:rPr>
              <a:t>https://www.kaggle.com/robikscube/hourly-energy-consumptio</a:t>
            </a:r>
            <a:r>
              <a:rPr lang="en" u="sng">
                <a:solidFill>
                  <a:srgbClr val="1155CC"/>
                </a:solidFill>
                <a:hlinkClick r:id="rId4"/>
              </a:rPr>
              <a:t>n</a:t>
            </a:r>
            <a:endParaRPr>
              <a:solidFill>
                <a:srgbClr val="1155CC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lang="en">
                <a:solidFill>
                  <a:srgbClr val="000000"/>
                </a:solidFill>
              </a:rPr>
              <a:t>Hourly power consumption for ComEd in MW</a:t>
            </a:r>
            <a:endParaRPr sz="1600" u="sng">
              <a:solidFill>
                <a:srgbClr val="000000"/>
              </a:solidFill>
              <a:hlinkClick r:id="rId5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Hourly Weather data</a:t>
            </a:r>
            <a:endParaRPr b="1"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rgbClr val="1155CC"/>
                </a:solidFill>
                <a:hlinkClick r:id="rId6"/>
              </a:rPr>
              <a:t>https://www.kaggle.com/selfishgene/historical-hourly-weather-data</a:t>
            </a:r>
            <a:endParaRPr>
              <a:solidFill>
                <a:srgbClr val="1155CC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</a:pPr>
            <a:r>
              <a:rPr lang="en">
                <a:solidFill>
                  <a:srgbClr val="000000"/>
                </a:solidFill>
              </a:rPr>
              <a:t>Hourly weather parameters which include Temperature, Pressure, Humidity, Wind Speed and Wind Direction for Chicago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/>
              <a:t>Total dataset </a:t>
            </a:r>
            <a:r>
              <a:rPr lang="en" sz="1400"/>
              <a:t>: January 1, 2013 - December 31, 2016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This analysis focuses on total energy used daily 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Cleaning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Imputed data for missing temperatures and power consumption using kalman smoothing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a single leap year data point to preserve annual seasonality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95225" y="-109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overview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50" y="404100"/>
            <a:ext cx="8208904" cy="4688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vs Power Consumption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800" y="1219699"/>
            <a:ext cx="4132724" cy="29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25" y="1260150"/>
            <a:ext cx="3909400" cy="29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424300" y="91975"/>
            <a:ext cx="82368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Stationarity Test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502225" y="705175"/>
            <a:ext cx="81588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Daily Data</a:t>
            </a:r>
            <a:endParaRPr/>
          </a:p>
        </p:txBody>
      </p:sp>
      <p:graphicFrame>
        <p:nvGraphicFramePr>
          <p:cNvPr id="109" name="Google Shape;109;p21"/>
          <p:cNvGraphicFramePr/>
          <p:nvPr/>
        </p:nvGraphicFramePr>
        <p:xfrm>
          <a:off x="954850" y="123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{2D77B5BF-B392-4FF3-B94A-C7B615301A5D}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86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Variables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ADF Test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KPSS Test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Differencing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956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Consumption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solidFill>
                          <a:schemeClr val="dk1"/>
                        </a:solidFill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Yes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92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Temperature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Yes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86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Pressure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✔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N/A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  <a:tr h="586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Wind Speed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❌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  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❌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Old Standard TT"/>
                          <a:ea typeface="Old Standard TT"/>
                          <a:cs typeface="Old Standard TT"/>
                          <a:sym typeface="Old Standard TT"/>
                        </a:rPr>
                        <a:t>         Yes</a:t>
                      </a:r>
                      <a:endParaRPr>
                        <a:latin typeface="Old Standard TT"/>
                        <a:ea typeface="Old Standard TT"/>
                        <a:cs typeface="Old Standard TT"/>
                        <a:sym typeface="Old Standard T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